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3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7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88A1D-2EF5-4909-AB7E-1DD6BCE72230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EDF16-0401-4EFA-9846-B0D2582684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ECC50-4F7B-4EBD-AAAE-1670F87BC98A}" type="slidenum">
              <a:rPr lang="en-US"/>
              <a:pPr/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9345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803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711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161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818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694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2246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7514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7374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06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291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8DEC9-6EB1-8145-B1D0-1F9AA171933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A5FBE-0341-634F-9D32-000887A8F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45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my.pitt.edu/portal/server.pt/community/my_pitt_home/805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7692" y="169864"/>
            <a:ext cx="6661452" cy="6611937"/>
          </a:xfrm>
        </p:spPr>
        <p:txBody>
          <a:bodyPr>
            <a:normAutofit fontScale="92500" lnSpcReduction="10000"/>
          </a:bodyPr>
          <a:lstStyle/>
          <a:p>
            <a:pPr algn="r">
              <a:lnSpc>
                <a:spcPct val="95000"/>
              </a:lnSpc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</a:rPr>
              <a:t>Dr.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</a:rPr>
              <a:t>Alph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</a:rPr>
              <a:t> Bingham</a:t>
            </a:r>
          </a:p>
          <a:p>
            <a:pPr algn="r">
              <a:lnSpc>
                <a:spcPct val="95000"/>
              </a:lnSpc>
              <a:buFontTx/>
              <a:buNone/>
            </a:pPr>
            <a:endParaRPr lang="en-US" sz="1000" dirty="0" smtClean="0">
              <a:solidFill>
                <a:srgbClr val="FF0000"/>
              </a:solidFill>
              <a:latin typeface="Arial" pitchFamily="34" charset="0"/>
            </a:endParaRP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Founder of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InnoCentive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; Open Innovation Expert 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Advisory Board, Business Innovation Factory 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Advisory Board, Center for Collective Intelligence, MIT 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Board of Trustees, </a:t>
            </a:r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Fundacion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de la </a:t>
            </a:r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Innovacion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Board of Director, Collaborative Drug Discovery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Founder and Board of Director, </a:t>
            </a:r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InnoCentive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algn="r">
              <a:lnSpc>
                <a:spcPct val="95000"/>
              </a:lnSpc>
              <a:buFontTx/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Speaker, Monitor Talent </a:t>
            </a:r>
          </a:p>
          <a:p>
            <a:pPr algn="r">
              <a:lnSpc>
                <a:spcPct val="95000"/>
              </a:lnSpc>
              <a:buFontTx/>
              <a:buNone/>
            </a:pP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Areas of focus:</a:t>
            </a:r>
          </a:p>
          <a:p>
            <a:pPr>
              <a:buFontTx/>
              <a:buNone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Open Innovation 				Prediction Markets</a:t>
            </a:r>
          </a:p>
          <a:p>
            <a:pPr>
              <a:buFontTx/>
              <a:buNone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Innovation process &amp; portfolio management 	Transformation of R&amp;D process</a:t>
            </a:r>
          </a:p>
          <a:p>
            <a:pPr>
              <a:buFontTx/>
              <a:buNone/>
            </a:pP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Recent Publication: </a:t>
            </a:r>
            <a:endParaRPr lang="en-US" sz="13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300" b="1" i="1" dirty="0" smtClean="0">
                <a:latin typeface="Arial" pitchFamily="34" charset="0"/>
                <a:cs typeface="Arial" pitchFamily="34" charset="0"/>
              </a:rPr>
              <a:t>The Open Innovation Marketplace: Creating Value in the Challenge Driven Enterprise </a:t>
            </a: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, FT Press, 2011 </a:t>
            </a:r>
          </a:p>
          <a:p>
            <a:pPr>
              <a:lnSpc>
                <a:spcPct val="95000"/>
              </a:lnSpc>
              <a:buFontTx/>
              <a:buNone/>
            </a:pPr>
            <a:endParaRPr lang="en-US" sz="13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Past:</a:t>
            </a:r>
          </a:p>
          <a:p>
            <a:pPr>
              <a:buFontTx/>
              <a:buNone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Vice President of R&amp;D Strategy @ Eli Lilly &gt;25 yrs</a:t>
            </a:r>
          </a:p>
          <a:p>
            <a:pPr>
              <a:buFontTx/>
              <a:buNone/>
            </a:pP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  -Created and ran portfolio management process</a:t>
            </a:r>
          </a:p>
          <a:p>
            <a:pPr>
              <a:buFontTx/>
              <a:buNone/>
            </a:pP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  -Built Office of Alliance Management</a:t>
            </a:r>
          </a:p>
          <a:p>
            <a:pPr>
              <a:buFontTx/>
              <a:buNone/>
            </a:pP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  -Founded Division of External Research</a:t>
            </a:r>
          </a:p>
          <a:p>
            <a:pPr>
              <a:buFontTx/>
              <a:buNone/>
            </a:pP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  -Co-created </a:t>
            </a:r>
            <a:r>
              <a:rPr lang="en-US" sz="1300" b="1" dirty="0" err="1" smtClean="0">
                <a:latin typeface="Arial" pitchFamily="34" charset="0"/>
                <a:cs typeface="Arial" pitchFamily="34" charset="0"/>
              </a:rPr>
              <a:t>E.Lilly</a:t>
            </a:r>
            <a:r>
              <a:rPr lang="en-US" sz="1300" b="1" dirty="0" smtClean="0">
                <a:latin typeface="Arial" pitchFamily="34" charset="0"/>
                <a:cs typeface="Arial" pitchFamily="34" charset="0"/>
              </a:rPr>
              <a:t> business innovation unit</a:t>
            </a:r>
          </a:p>
          <a:p>
            <a:pPr>
              <a:buFontTx/>
              <a:buNone/>
            </a:pP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Pastimes:	</a:t>
            </a:r>
          </a:p>
          <a:p>
            <a:pPr>
              <a:buFontTx/>
              <a:buNone/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Family cross-country motorcycling, forest maintenance, squash, </a:t>
            </a:r>
            <a:r>
              <a:rPr lang="en-US" sz="1400" b="1" u="sng" dirty="0" smtClean="0">
                <a:latin typeface="Arial" pitchFamily="34" charset="0"/>
                <a:cs typeface="Arial" pitchFamily="34" charset="0"/>
              </a:rPr>
              <a:t>live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friends, Electronics, Writing.</a:t>
            </a:r>
            <a:endParaRPr lang="en-US" sz="1100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600" b="1" i="1" dirty="0" smtClean="0">
                <a:latin typeface="Arial" pitchFamily="34" charset="0"/>
              </a:rPr>
              <a:t>   </a:t>
            </a:r>
            <a:endParaRPr lang="en-US" sz="1200" dirty="0" smtClean="0">
              <a:latin typeface="Arial" pitchFamily="34" charset="0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en-US" sz="1200" dirty="0" smtClean="0">
                <a:latin typeface="Arial" pitchFamily="34" charset="0"/>
              </a:rPr>
              <a:t> </a:t>
            </a:r>
          </a:p>
          <a:p>
            <a:pPr>
              <a:lnSpc>
                <a:spcPct val="95000"/>
              </a:lnSpc>
              <a:buFontTx/>
              <a:buNone/>
            </a:pPr>
            <a:r>
              <a:rPr lang="en-US" sz="1600" b="1" i="1" dirty="0" smtClean="0"/>
              <a:t>	</a:t>
            </a:r>
            <a:endParaRPr lang="en-US" sz="1600" b="1" dirty="0" smtClean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749143" y="6248400"/>
            <a:ext cx="2612571" cy="6096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FF0000"/>
                </a:solidFill>
                <a:latin typeface="Arial" pitchFamily="34" charset="0"/>
              </a:rPr>
              <a:t>e-mail: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1800" smtClean="0"/>
              <a:t>cascade.ab@gmail.com</a:t>
            </a:r>
          </a:p>
        </p:txBody>
      </p:sp>
      <p:sp>
        <p:nvSpPr>
          <p:cNvPr id="14339" name="AutoShape 4" descr="Home">
            <a:hlinkClick r:id="rId3" tooltip="My Home"/>
          </p:cNvPr>
          <p:cNvSpPr>
            <a:spLocks noChangeAspect="1" noChangeArrowheads="1"/>
          </p:cNvSpPr>
          <p:nvPr/>
        </p:nvSpPr>
        <p:spPr bwMode="auto">
          <a:xfrm>
            <a:off x="27214" y="-134938"/>
            <a:ext cx="290286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0" name="AutoShape 6" descr="Home">
            <a:hlinkClick r:id="rId3" tooltip="My Home"/>
          </p:cNvPr>
          <p:cNvSpPr>
            <a:spLocks noChangeAspect="1" noChangeArrowheads="1"/>
          </p:cNvSpPr>
          <p:nvPr/>
        </p:nvSpPr>
        <p:spPr bwMode="auto">
          <a:xfrm>
            <a:off x="172357" y="17463"/>
            <a:ext cx="29028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1" name="AutoShape 8" descr="Home">
            <a:hlinkClick r:id="rId3" tooltip="My Home"/>
          </p:cNvPr>
          <p:cNvSpPr>
            <a:spLocks noChangeAspect="1" noChangeArrowheads="1"/>
          </p:cNvSpPr>
          <p:nvPr/>
        </p:nvSpPr>
        <p:spPr bwMode="auto">
          <a:xfrm>
            <a:off x="317500" y="169863"/>
            <a:ext cx="29028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42" name="Picture 3" descr="C:\Users\Jing\Desktop\Katz-Echo Global R&amp;D Forum_2012\NIK_1151_h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4287" y="1"/>
            <a:ext cx="2249714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1"/>
          <p:cNvPicPr>
            <a:picLocks noChangeAspect="1"/>
          </p:cNvPicPr>
          <p:nvPr/>
        </p:nvPicPr>
        <p:blipFill>
          <a:blip r:embed="rId5"/>
          <a:srcRect b="29187"/>
          <a:stretch>
            <a:fillRect/>
          </a:stretch>
        </p:blipFill>
        <p:spPr bwMode="auto">
          <a:xfrm>
            <a:off x="7402286" y="3352801"/>
            <a:ext cx="1596571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C:\Users\Jing\Pictures\Picture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79822" y="2743200"/>
            <a:ext cx="183998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94286" y="5257800"/>
            <a:ext cx="215295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  <p:pic>
        <p:nvPicPr>
          <p:cNvPr id="14346" name="Picture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41143" y="4419600"/>
            <a:ext cx="2769810" cy="711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ndeleev_ab_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671" y="834887"/>
            <a:ext cx="6997146" cy="50490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7156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00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921" y="967409"/>
            <a:ext cx="5844209" cy="5380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7156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871" y="1566862"/>
            <a:ext cx="6745080" cy="480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1715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IK_1410_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435" y="1325217"/>
            <a:ext cx="6758608" cy="45057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7156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15052_2092167778445_1072770015_2323290_3211349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93" y="755374"/>
            <a:ext cx="6017315" cy="56586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7156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6586</TotalTime>
  <Words>62</Words>
  <Application>Microsoft Office PowerPoint</Application>
  <PresentationFormat>On-screen Show (4:3)</PresentationFormat>
  <Paragraphs>32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Helfrich, Richard M.</dc:creator>
  <cp:lastModifiedBy>sue cohen</cp:lastModifiedBy>
  <cp:revision>10</cp:revision>
  <dcterms:created xsi:type="dcterms:W3CDTF">2011-03-23T22:55:39Z</dcterms:created>
  <dcterms:modified xsi:type="dcterms:W3CDTF">2012-01-20T11:04:32Z</dcterms:modified>
</cp:coreProperties>
</file>